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65D337-544F-4EE5-8909-1F56B7343D4C}">
  <a:tblStyle styleId="{E865D337-544F-4EE5-8909-1F56B7343D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90b9f37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90b9f37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90b9f377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90b9f377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90b9f37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90b9f37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90b9f377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390b9f377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90b9f377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90b9f377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90b9f377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90b9f377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90b9f377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90b9f377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90b9f377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90b9f377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90b9f377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90b9f377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9825add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9825add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39825add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9825add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90b9f377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90b9f377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90b9f377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90b9f377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90b9f37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90b9f37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92e216b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92e216b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92e216b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92e216b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92e216b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92e216b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90b9f37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90b9f37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90b9f377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90b9f377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90b9f37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90b9f37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4.jpg"/><Relationship Id="rId5" Type="http://schemas.openxmlformats.org/officeDocument/2006/relationships/image" Target="../media/image23.jpg"/><Relationship Id="rId6"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224100"/>
            <a:ext cx="8520600" cy="1312800"/>
          </a:xfrm>
          <a:prstGeom prst="rect">
            <a:avLst/>
          </a:prstGeom>
          <a:noFill/>
          <a:ln>
            <a:noFill/>
          </a:ln>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GB" sz="3800"/>
              <a:t>OBJECT</a:t>
            </a:r>
            <a:r>
              <a:rPr lang="en-GB" sz="3800">
                <a:solidFill>
                  <a:srgbClr val="000000"/>
                </a:solidFill>
              </a:rPr>
              <a:t> DETECTION  USING THERMAL IMAG</a:t>
            </a:r>
            <a:r>
              <a:rPr lang="en-GB" sz="3800"/>
              <a:t>ES</a:t>
            </a:r>
            <a:endParaRPr sz="3800">
              <a:solidFill>
                <a:srgbClr val="000000"/>
              </a:solidFill>
            </a:endParaRPr>
          </a:p>
        </p:txBody>
      </p:sp>
      <p:sp>
        <p:nvSpPr>
          <p:cNvPr id="55" name="Google Shape;55;p13"/>
          <p:cNvSpPr txBox="1"/>
          <p:nvPr/>
        </p:nvSpPr>
        <p:spPr>
          <a:xfrm>
            <a:off x="841325" y="1474125"/>
            <a:ext cx="7682400" cy="3479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GB" sz="2800">
                <a:solidFill>
                  <a:srgbClr val="595959"/>
                </a:solidFill>
              </a:rPr>
              <a:t>BTP Code: B23RVP01</a:t>
            </a:r>
            <a:endParaRPr sz="2800">
              <a:solidFill>
                <a:srgbClr val="595959"/>
              </a:solidFill>
            </a:endParaRPr>
          </a:p>
          <a:p>
            <a:pPr indent="0" lvl="0" marL="0" rtl="0" algn="ctr">
              <a:spcBef>
                <a:spcPts val="0"/>
              </a:spcBef>
              <a:spcAft>
                <a:spcPts val="0"/>
              </a:spcAft>
              <a:buNone/>
            </a:pPr>
            <a:r>
              <a:rPr lang="en-GB" sz="2800">
                <a:solidFill>
                  <a:srgbClr val="595959"/>
                </a:solidFill>
              </a:rPr>
              <a:t>Team members</a:t>
            </a:r>
            <a:endParaRPr sz="2800">
              <a:solidFill>
                <a:srgbClr val="595959"/>
              </a:solidFill>
            </a:endParaRPr>
          </a:p>
          <a:p>
            <a:pPr indent="0" lvl="0" marL="0" rtl="0" algn="ctr">
              <a:spcBef>
                <a:spcPts val="0"/>
              </a:spcBef>
              <a:spcAft>
                <a:spcPts val="0"/>
              </a:spcAft>
              <a:buNone/>
            </a:pPr>
            <a:r>
              <a:rPr lang="en-GB" sz="2400">
                <a:solidFill>
                  <a:srgbClr val="595959"/>
                </a:solidFill>
              </a:rPr>
              <a:t>E.Jaswanth Krishna - S20200020257</a:t>
            </a:r>
            <a:endParaRPr sz="2400">
              <a:solidFill>
                <a:srgbClr val="595959"/>
              </a:solidFill>
            </a:endParaRPr>
          </a:p>
          <a:p>
            <a:pPr indent="0" lvl="0" marL="0" rtl="0" algn="ctr">
              <a:spcBef>
                <a:spcPts val="0"/>
              </a:spcBef>
              <a:spcAft>
                <a:spcPts val="0"/>
              </a:spcAft>
              <a:buNone/>
            </a:pPr>
            <a:r>
              <a:rPr lang="en-GB" sz="2400">
                <a:solidFill>
                  <a:srgbClr val="595959"/>
                </a:solidFill>
              </a:rPr>
              <a:t>A.Gopal Reddy - S20200020248</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457200" lvl="0" marL="0" rtl="0" algn="l">
              <a:spcBef>
                <a:spcPts val="0"/>
              </a:spcBef>
              <a:spcAft>
                <a:spcPts val="0"/>
              </a:spcAft>
              <a:buNone/>
            </a:pPr>
            <a:r>
              <a:rPr lang="en-GB" sz="2400">
                <a:solidFill>
                  <a:srgbClr val="595959"/>
                </a:solidFill>
              </a:rPr>
              <a:t>               Mentor -Dr Raja Vara Prasad Y</a:t>
            </a:r>
            <a:endParaRPr sz="2400">
              <a:solidFill>
                <a:srgbClr val="595959"/>
              </a:solidFill>
            </a:endParaRPr>
          </a:p>
        </p:txBody>
      </p:sp>
      <p:pic>
        <p:nvPicPr>
          <p:cNvPr id="56" name="Google Shape;56;p13"/>
          <p:cNvPicPr preferRelativeResize="0"/>
          <p:nvPr/>
        </p:nvPicPr>
        <p:blipFill>
          <a:blip r:embed="rId3">
            <a:alphaModFix/>
          </a:blip>
          <a:stretch>
            <a:fillRect/>
          </a:stretch>
        </p:blipFill>
        <p:spPr>
          <a:xfrm>
            <a:off x="4026512" y="3231525"/>
            <a:ext cx="1486375" cy="905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279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t>Precision and Recall Graphs</a:t>
            </a:r>
            <a:endParaRPr/>
          </a:p>
          <a:p>
            <a:pPr indent="0" lvl="0" marL="0" rtl="0" algn="l">
              <a:spcBef>
                <a:spcPts val="0"/>
              </a:spcBef>
              <a:spcAft>
                <a:spcPts val="0"/>
              </a:spcAft>
              <a:buNone/>
            </a:pPr>
            <a:r>
              <a:t/>
            </a:r>
            <a:endParaRPr/>
          </a:p>
        </p:txBody>
      </p:sp>
      <p:pic>
        <p:nvPicPr>
          <p:cNvPr id="127" name="Google Shape;127;p22"/>
          <p:cNvPicPr preferRelativeResize="0"/>
          <p:nvPr/>
        </p:nvPicPr>
        <p:blipFill>
          <a:blip r:embed="rId3">
            <a:alphaModFix/>
          </a:blip>
          <a:stretch>
            <a:fillRect/>
          </a:stretch>
        </p:blipFill>
        <p:spPr>
          <a:xfrm>
            <a:off x="143750" y="1106225"/>
            <a:ext cx="4670126" cy="3577150"/>
          </a:xfrm>
          <a:prstGeom prst="rect">
            <a:avLst/>
          </a:prstGeom>
          <a:noFill/>
          <a:ln>
            <a:noFill/>
          </a:ln>
        </p:spPr>
      </p:pic>
      <p:pic>
        <p:nvPicPr>
          <p:cNvPr id="128" name="Google Shape;128;p22"/>
          <p:cNvPicPr preferRelativeResize="0"/>
          <p:nvPr/>
        </p:nvPicPr>
        <p:blipFill>
          <a:blip r:embed="rId4">
            <a:alphaModFix/>
          </a:blip>
          <a:stretch>
            <a:fillRect/>
          </a:stretch>
        </p:blipFill>
        <p:spPr>
          <a:xfrm>
            <a:off x="4872850" y="1106225"/>
            <a:ext cx="4082140" cy="3577150"/>
          </a:xfrm>
          <a:prstGeom prst="rect">
            <a:avLst/>
          </a:prstGeom>
          <a:noFill/>
          <a:ln>
            <a:noFill/>
          </a:ln>
        </p:spPr>
      </p:pic>
      <p:sp>
        <p:nvSpPr>
          <p:cNvPr id="129" name="Google Shape;129;p22"/>
          <p:cNvSpPr txBox="1"/>
          <p:nvPr/>
        </p:nvSpPr>
        <p:spPr>
          <a:xfrm>
            <a:off x="721175" y="4594850"/>
            <a:ext cx="23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Precision Curve</a:t>
            </a:r>
            <a:endParaRPr/>
          </a:p>
        </p:txBody>
      </p:sp>
      <p:sp>
        <p:nvSpPr>
          <p:cNvPr id="130" name="Google Shape;130;p22"/>
          <p:cNvSpPr txBox="1"/>
          <p:nvPr/>
        </p:nvSpPr>
        <p:spPr>
          <a:xfrm>
            <a:off x="5264925" y="4594850"/>
            <a:ext cx="23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Recall Curve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Precision vs Recall</a:t>
            </a:r>
            <a:r>
              <a:rPr lang="en-GB"/>
              <a:t> Curve</a:t>
            </a:r>
            <a:r>
              <a:rPr lang="en-GB"/>
              <a:t>, F1 score curve</a:t>
            </a:r>
            <a:endParaRPr/>
          </a:p>
        </p:txBody>
      </p:sp>
      <p:pic>
        <p:nvPicPr>
          <p:cNvPr id="136" name="Google Shape;136;p23"/>
          <p:cNvPicPr preferRelativeResize="0"/>
          <p:nvPr/>
        </p:nvPicPr>
        <p:blipFill>
          <a:blip r:embed="rId3">
            <a:alphaModFix/>
          </a:blip>
          <a:stretch>
            <a:fillRect/>
          </a:stretch>
        </p:blipFill>
        <p:spPr>
          <a:xfrm>
            <a:off x="115525" y="1406100"/>
            <a:ext cx="4260301" cy="3056023"/>
          </a:xfrm>
          <a:prstGeom prst="rect">
            <a:avLst/>
          </a:prstGeom>
          <a:noFill/>
          <a:ln>
            <a:noFill/>
          </a:ln>
        </p:spPr>
      </p:pic>
      <p:pic>
        <p:nvPicPr>
          <p:cNvPr id="137" name="Google Shape;137;p23"/>
          <p:cNvPicPr preferRelativeResize="0"/>
          <p:nvPr/>
        </p:nvPicPr>
        <p:blipFill>
          <a:blip r:embed="rId4">
            <a:alphaModFix/>
          </a:blip>
          <a:stretch>
            <a:fillRect/>
          </a:stretch>
        </p:blipFill>
        <p:spPr>
          <a:xfrm>
            <a:off x="4648200" y="1324300"/>
            <a:ext cx="4260301" cy="3219626"/>
          </a:xfrm>
          <a:prstGeom prst="rect">
            <a:avLst/>
          </a:prstGeom>
          <a:noFill/>
          <a:ln>
            <a:noFill/>
          </a:ln>
        </p:spPr>
      </p:pic>
      <p:sp>
        <p:nvSpPr>
          <p:cNvPr id="138" name="Google Shape;138;p23"/>
          <p:cNvSpPr txBox="1"/>
          <p:nvPr/>
        </p:nvSpPr>
        <p:spPr>
          <a:xfrm>
            <a:off x="488900" y="4594850"/>
            <a:ext cx="23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a:solidFill>
                  <a:schemeClr val="dk1"/>
                </a:solidFill>
              </a:rPr>
              <a:t>Precision vs Recall Curve</a:t>
            </a:r>
            <a:endParaRPr/>
          </a:p>
        </p:txBody>
      </p:sp>
      <p:sp>
        <p:nvSpPr>
          <p:cNvPr id="139" name="Google Shape;139;p23"/>
          <p:cNvSpPr txBox="1"/>
          <p:nvPr/>
        </p:nvSpPr>
        <p:spPr>
          <a:xfrm>
            <a:off x="5154300" y="4543925"/>
            <a:ext cx="238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F1 Score Curve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Results</a:t>
            </a:r>
            <a:endParaRPr/>
          </a:p>
        </p:txBody>
      </p:sp>
      <p:pic>
        <p:nvPicPr>
          <p:cNvPr id="145" name="Google Shape;145;p24"/>
          <p:cNvPicPr preferRelativeResize="0"/>
          <p:nvPr/>
        </p:nvPicPr>
        <p:blipFill>
          <a:blip r:embed="rId3">
            <a:alphaModFix/>
          </a:blip>
          <a:stretch>
            <a:fillRect/>
          </a:stretch>
        </p:blipFill>
        <p:spPr>
          <a:xfrm>
            <a:off x="751025" y="1017725"/>
            <a:ext cx="7641953" cy="3820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Detection of unripe Guava(15 CM)</a:t>
            </a:r>
            <a:endParaRPr b="1"/>
          </a:p>
        </p:txBody>
      </p:sp>
      <p:pic>
        <p:nvPicPr>
          <p:cNvPr id="151" name="Google Shape;151;p25"/>
          <p:cNvPicPr preferRelativeResize="0"/>
          <p:nvPr/>
        </p:nvPicPr>
        <p:blipFill>
          <a:blip r:embed="rId3">
            <a:alphaModFix/>
          </a:blip>
          <a:stretch>
            <a:fillRect/>
          </a:stretch>
        </p:blipFill>
        <p:spPr>
          <a:xfrm>
            <a:off x="5140700" y="1182105"/>
            <a:ext cx="3705750" cy="2779286"/>
          </a:xfrm>
          <a:prstGeom prst="rect">
            <a:avLst/>
          </a:prstGeom>
          <a:noFill/>
          <a:ln>
            <a:noFill/>
          </a:ln>
        </p:spPr>
      </p:pic>
      <p:pic>
        <p:nvPicPr>
          <p:cNvPr id="152" name="Google Shape;152;p25"/>
          <p:cNvPicPr preferRelativeResize="0"/>
          <p:nvPr/>
        </p:nvPicPr>
        <p:blipFill>
          <a:blip r:embed="rId4">
            <a:alphaModFix/>
          </a:blip>
          <a:stretch>
            <a:fillRect/>
          </a:stretch>
        </p:blipFill>
        <p:spPr>
          <a:xfrm>
            <a:off x="435825" y="1195980"/>
            <a:ext cx="3705750" cy="2779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t>Detection of Ripe Guava(15 CM)</a:t>
            </a:r>
            <a:endParaRPr b="1"/>
          </a:p>
          <a:p>
            <a:pPr indent="0" lvl="0" marL="0" rtl="0" algn="l">
              <a:spcBef>
                <a:spcPts val="0"/>
              </a:spcBef>
              <a:spcAft>
                <a:spcPts val="0"/>
              </a:spcAft>
              <a:buNone/>
            </a:pPr>
            <a:r>
              <a:t/>
            </a:r>
            <a:endParaRPr b="1"/>
          </a:p>
        </p:txBody>
      </p:sp>
      <p:pic>
        <p:nvPicPr>
          <p:cNvPr id="158" name="Google Shape;158;p26"/>
          <p:cNvPicPr preferRelativeResize="0"/>
          <p:nvPr/>
        </p:nvPicPr>
        <p:blipFill>
          <a:blip r:embed="rId3">
            <a:alphaModFix/>
          </a:blip>
          <a:stretch>
            <a:fillRect/>
          </a:stretch>
        </p:blipFill>
        <p:spPr>
          <a:xfrm>
            <a:off x="4892025" y="1501988"/>
            <a:ext cx="3637148" cy="2727875"/>
          </a:xfrm>
          <a:prstGeom prst="rect">
            <a:avLst/>
          </a:prstGeom>
          <a:noFill/>
          <a:ln>
            <a:noFill/>
          </a:ln>
        </p:spPr>
      </p:pic>
      <p:pic>
        <p:nvPicPr>
          <p:cNvPr id="159" name="Google Shape;159;p26"/>
          <p:cNvPicPr preferRelativeResize="0"/>
          <p:nvPr/>
        </p:nvPicPr>
        <p:blipFill>
          <a:blip r:embed="rId4">
            <a:alphaModFix/>
          </a:blip>
          <a:stretch>
            <a:fillRect/>
          </a:stretch>
        </p:blipFill>
        <p:spPr>
          <a:xfrm>
            <a:off x="466550" y="1502000"/>
            <a:ext cx="3637148" cy="27278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t>Detection of unripe Guava(30 CM) </a:t>
            </a:r>
            <a:endParaRPr b="1"/>
          </a:p>
          <a:p>
            <a:pPr indent="0" lvl="0" marL="0" rtl="0" algn="l">
              <a:spcBef>
                <a:spcPts val="0"/>
              </a:spcBef>
              <a:spcAft>
                <a:spcPts val="0"/>
              </a:spcAft>
              <a:buNone/>
            </a:pPr>
            <a:r>
              <a:t/>
            </a:r>
            <a:endParaRPr b="1"/>
          </a:p>
        </p:txBody>
      </p:sp>
      <p:pic>
        <p:nvPicPr>
          <p:cNvPr id="165" name="Google Shape;165;p27"/>
          <p:cNvPicPr preferRelativeResize="0"/>
          <p:nvPr/>
        </p:nvPicPr>
        <p:blipFill>
          <a:blip r:embed="rId3">
            <a:alphaModFix/>
          </a:blip>
          <a:stretch>
            <a:fillRect/>
          </a:stretch>
        </p:blipFill>
        <p:spPr>
          <a:xfrm>
            <a:off x="5098724" y="1678925"/>
            <a:ext cx="3430699" cy="2573032"/>
          </a:xfrm>
          <a:prstGeom prst="rect">
            <a:avLst/>
          </a:prstGeom>
          <a:noFill/>
          <a:ln>
            <a:noFill/>
          </a:ln>
        </p:spPr>
      </p:pic>
      <p:pic>
        <p:nvPicPr>
          <p:cNvPr id="166" name="Google Shape;166;p27"/>
          <p:cNvPicPr preferRelativeResize="0"/>
          <p:nvPr/>
        </p:nvPicPr>
        <p:blipFill>
          <a:blip r:embed="rId4">
            <a:alphaModFix/>
          </a:blip>
          <a:stretch>
            <a:fillRect/>
          </a:stretch>
        </p:blipFill>
        <p:spPr>
          <a:xfrm>
            <a:off x="384675" y="1678925"/>
            <a:ext cx="3430699" cy="2573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GB"/>
              <a:t>Detection of unripe Guava(45 CM)</a:t>
            </a:r>
            <a:endParaRPr b="1"/>
          </a:p>
          <a:p>
            <a:pPr indent="0" lvl="0" marL="0" rtl="0" algn="l">
              <a:spcBef>
                <a:spcPts val="0"/>
              </a:spcBef>
              <a:spcAft>
                <a:spcPts val="0"/>
              </a:spcAft>
              <a:buNone/>
            </a:pPr>
            <a:r>
              <a:t/>
            </a:r>
            <a:endParaRPr b="1"/>
          </a:p>
        </p:txBody>
      </p:sp>
      <p:pic>
        <p:nvPicPr>
          <p:cNvPr id="172" name="Google Shape;172;p28"/>
          <p:cNvPicPr preferRelativeResize="0"/>
          <p:nvPr/>
        </p:nvPicPr>
        <p:blipFill>
          <a:blip r:embed="rId3">
            <a:alphaModFix/>
          </a:blip>
          <a:stretch>
            <a:fillRect/>
          </a:stretch>
        </p:blipFill>
        <p:spPr>
          <a:xfrm>
            <a:off x="4737925" y="1402738"/>
            <a:ext cx="4024825" cy="2774126"/>
          </a:xfrm>
          <a:prstGeom prst="rect">
            <a:avLst/>
          </a:prstGeom>
          <a:noFill/>
          <a:ln>
            <a:noFill/>
          </a:ln>
        </p:spPr>
      </p:pic>
      <p:pic>
        <p:nvPicPr>
          <p:cNvPr id="173" name="Google Shape;173;p28"/>
          <p:cNvPicPr preferRelativeResize="0"/>
          <p:nvPr/>
        </p:nvPicPr>
        <p:blipFill>
          <a:blip r:embed="rId4">
            <a:alphaModFix/>
          </a:blip>
          <a:stretch>
            <a:fillRect/>
          </a:stretch>
        </p:blipFill>
        <p:spPr>
          <a:xfrm>
            <a:off x="261775" y="1460175"/>
            <a:ext cx="3545676" cy="26592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Conclusion</a:t>
            </a:r>
            <a:endParaRPr b="1"/>
          </a:p>
        </p:txBody>
      </p:sp>
      <p:sp>
        <p:nvSpPr>
          <p:cNvPr id="179" name="Google Shape;179;p2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en-GB">
                <a:solidFill>
                  <a:schemeClr val="dk1"/>
                </a:solidFill>
              </a:rPr>
              <a:t>We have </a:t>
            </a:r>
            <a:r>
              <a:rPr lang="en-GB">
                <a:solidFill>
                  <a:schemeClr val="dk1"/>
                </a:solidFill>
              </a:rPr>
              <a:t>annotated</a:t>
            </a:r>
            <a:r>
              <a:rPr lang="en-GB">
                <a:solidFill>
                  <a:schemeClr val="dk1"/>
                </a:solidFill>
              </a:rPr>
              <a:t> the data set by </a:t>
            </a:r>
            <a:r>
              <a:rPr lang="en-GB">
                <a:solidFill>
                  <a:schemeClr val="dk1"/>
                </a:solidFill>
              </a:rPr>
              <a:t>classifying</a:t>
            </a:r>
            <a:r>
              <a:rPr lang="en-GB">
                <a:solidFill>
                  <a:schemeClr val="dk1"/>
                </a:solidFill>
              </a:rPr>
              <a:t> the Guava into ripe , unripe using roboflow software.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GB">
                <a:solidFill>
                  <a:schemeClr val="dk1"/>
                </a:solidFill>
              </a:rPr>
              <a:t>We </a:t>
            </a:r>
            <a:r>
              <a:rPr lang="en-GB">
                <a:solidFill>
                  <a:schemeClr val="dk1"/>
                </a:solidFill>
              </a:rPr>
              <a:t>have</a:t>
            </a:r>
            <a:r>
              <a:rPr lang="en-GB">
                <a:solidFill>
                  <a:schemeClr val="dk1"/>
                </a:solidFill>
              </a:rPr>
              <a:t> built a model using YOLO v8 ,  which identifies the object (Guava) and classifies them as ripe , unripe.</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30"/>
          <p:cNvGrpSpPr/>
          <p:nvPr/>
        </p:nvGrpSpPr>
        <p:grpSpPr>
          <a:xfrm flipH="1">
            <a:off x="5342615" y="2285550"/>
            <a:ext cx="3685611" cy="1047300"/>
            <a:chOff x="407474" y="1847845"/>
            <a:chExt cx="3391875" cy="1047300"/>
          </a:xfrm>
        </p:grpSpPr>
        <p:sp>
          <p:nvSpPr>
            <p:cNvPr id="185" name="Google Shape;185;p30"/>
            <p:cNvSpPr txBox="1"/>
            <p:nvPr/>
          </p:nvSpPr>
          <p:spPr>
            <a:xfrm>
              <a:off x="407474" y="1847845"/>
              <a:ext cx="24915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latin typeface="Roboto"/>
                  <a:ea typeface="Roboto"/>
                  <a:cs typeface="Roboto"/>
                  <a:sym typeface="Roboto"/>
                </a:rPr>
                <a:t>Stage 2</a:t>
              </a:r>
              <a:endParaRPr b="1" sz="15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Online Dataset(GUAVA)</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Object </a:t>
              </a:r>
              <a:r>
                <a:rPr lang="en-GB" sz="1200">
                  <a:solidFill>
                    <a:srgbClr val="000000"/>
                  </a:solidFill>
                  <a:latin typeface="Roboto"/>
                  <a:ea typeface="Roboto"/>
                  <a:cs typeface="Roboto"/>
                  <a:sym typeface="Roboto"/>
                </a:rPr>
                <a:t>detection using </a:t>
              </a:r>
              <a:r>
                <a:rPr lang="en-GB" sz="1200">
                  <a:latin typeface="Roboto"/>
                  <a:ea typeface="Roboto"/>
                  <a:cs typeface="Roboto"/>
                  <a:sym typeface="Roboto"/>
                </a:rPr>
                <a:t>YOLO v8 by Transfer Learning.</a:t>
              </a:r>
              <a:endParaRPr sz="600">
                <a:solidFill>
                  <a:srgbClr val="000000"/>
                </a:solidFill>
                <a:latin typeface="Roboto"/>
                <a:ea typeface="Roboto"/>
                <a:cs typeface="Roboto"/>
                <a:sym typeface="Roboto"/>
              </a:endParaRPr>
            </a:p>
          </p:txBody>
        </p:sp>
        <p:cxnSp>
          <p:nvCxnSpPr>
            <p:cNvPr id="186" name="Google Shape;186;p30"/>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87" name="Google Shape;187;p30"/>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nvSpPr>
          <p:spPr>
            <a:xfrm>
              <a:off x="299961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2</a:t>
              </a:r>
              <a:endParaRPr>
                <a:solidFill>
                  <a:srgbClr val="FFFFFF"/>
                </a:solidFill>
              </a:endParaRPr>
            </a:p>
          </p:txBody>
        </p:sp>
      </p:grpSp>
      <p:grpSp>
        <p:nvGrpSpPr>
          <p:cNvPr id="189" name="Google Shape;189;p30"/>
          <p:cNvGrpSpPr/>
          <p:nvPr/>
        </p:nvGrpSpPr>
        <p:grpSpPr>
          <a:xfrm>
            <a:off x="274600" y="2955925"/>
            <a:ext cx="2924179" cy="1047300"/>
            <a:chOff x="1253055" y="1880370"/>
            <a:chExt cx="2924179" cy="1047300"/>
          </a:xfrm>
        </p:grpSpPr>
        <p:sp>
          <p:nvSpPr>
            <p:cNvPr id="190" name="Google Shape;190;p30"/>
            <p:cNvSpPr txBox="1"/>
            <p:nvPr/>
          </p:nvSpPr>
          <p:spPr>
            <a:xfrm>
              <a:off x="1253055" y="1880370"/>
              <a:ext cx="16818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latin typeface="Roboto"/>
                  <a:ea typeface="Roboto"/>
                  <a:cs typeface="Roboto"/>
                  <a:sym typeface="Roboto"/>
                </a:rPr>
                <a:t>      Stage 1</a:t>
              </a:r>
              <a:endParaRPr b="1" sz="15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Literature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Data Collection</a:t>
              </a:r>
              <a:endParaRPr b="1" sz="800">
                <a:latin typeface="Roboto"/>
                <a:ea typeface="Roboto"/>
                <a:cs typeface="Roboto"/>
                <a:sym typeface="Roboto"/>
              </a:endParaRPr>
            </a:p>
          </p:txBody>
        </p:sp>
        <p:cxnSp>
          <p:nvCxnSpPr>
            <p:cNvPr id="191" name="Google Shape;191;p30"/>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92" name="Google Shape;192;p30"/>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1</a:t>
              </a:r>
              <a:endParaRPr>
                <a:solidFill>
                  <a:srgbClr val="FFFFFF"/>
                </a:solidFill>
              </a:endParaRPr>
            </a:p>
          </p:txBody>
        </p:sp>
      </p:grpSp>
      <p:grpSp>
        <p:nvGrpSpPr>
          <p:cNvPr id="194" name="Google Shape;194;p30"/>
          <p:cNvGrpSpPr/>
          <p:nvPr/>
        </p:nvGrpSpPr>
        <p:grpSpPr>
          <a:xfrm>
            <a:off x="2810286" y="1079225"/>
            <a:ext cx="3509166" cy="3251991"/>
            <a:chOff x="3217473" y="1225350"/>
            <a:chExt cx="3118150" cy="3159727"/>
          </a:xfrm>
        </p:grpSpPr>
        <p:sp>
          <p:nvSpPr>
            <p:cNvPr id="195" name="Google Shape;195;p30"/>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5400000" dist="19050">
                <a:srgbClr val="000000">
                  <a:alpha val="50000"/>
                </a:srgbClr>
              </a:outerShdw>
            </a:effectLst>
          </p:spPr>
        </p:sp>
        <p:sp>
          <p:nvSpPr>
            <p:cNvPr id="196" name="Google Shape;196;p30"/>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a:effectLst>
              <a:outerShdw blurRad="57150" rotWithShape="0" algn="bl" dir="5400000" dist="19050">
                <a:srgbClr val="000000">
                  <a:alpha val="50000"/>
                </a:srgbClr>
              </a:outerShdw>
            </a:effectLst>
          </p:spPr>
        </p:sp>
        <p:sp>
          <p:nvSpPr>
            <p:cNvPr id="197" name="Google Shape;197;p30"/>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5400000" dist="19050">
                <a:srgbClr val="000000">
                  <a:alpha val="50000"/>
                </a:srgbClr>
              </a:outerShdw>
            </a:effectLst>
          </p:spPr>
        </p:sp>
        <p:sp>
          <p:nvSpPr>
            <p:cNvPr id="198" name="Google Shape;198;p30"/>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a:effectLst>
              <a:outerShdw blurRad="57150" rotWithShape="0" algn="bl" dir="5400000" dist="19050">
                <a:srgbClr val="000000">
                  <a:alpha val="50000"/>
                </a:srgbClr>
              </a:outerShdw>
            </a:effectLst>
          </p:spPr>
        </p:sp>
        <p:sp>
          <p:nvSpPr>
            <p:cNvPr id="199" name="Google Shape;199;p30"/>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a:effectLst>
              <a:outerShdw blurRad="57150" rotWithShape="0" algn="bl" dir="5400000" dist="19050">
                <a:srgbClr val="000000">
                  <a:alpha val="50000"/>
                </a:srgbClr>
              </a:outerShdw>
            </a:effectLst>
          </p:spPr>
        </p:sp>
        <p:sp>
          <p:nvSpPr>
            <p:cNvPr id="200" name="Google Shape;200;p30"/>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a:effectLst>
              <a:outerShdw blurRad="57150" rotWithShape="0" algn="bl" dir="5400000" dist="19050">
                <a:srgbClr val="000000">
                  <a:alpha val="50000"/>
                </a:srgbClr>
              </a:outerShdw>
            </a:effectLst>
          </p:spPr>
        </p:sp>
        <p:sp>
          <p:nvSpPr>
            <p:cNvPr id="201" name="Google Shape;201;p30"/>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a:effectLst>
              <a:outerShdw blurRad="57150" rotWithShape="0" algn="bl" dir="5400000" dist="19050">
                <a:srgbClr val="000000">
                  <a:alpha val="50000"/>
                </a:srgbClr>
              </a:outerShdw>
            </a:effectLst>
          </p:spPr>
        </p:sp>
        <p:sp>
          <p:nvSpPr>
            <p:cNvPr id="202" name="Google Shape;202;p30"/>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a:effectLst>
              <a:outerShdw blurRad="57150" rotWithShape="0" algn="bl" dir="5400000" dist="19050">
                <a:srgbClr val="000000">
                  <a:alpha val="50000"/>
                </a:srgbClr>
              </a:outerShdw>
            </a:effectLst>
          </p:spPr>
        </p:sp>
        <p:sp>
          <p:nvSpPr>
            <p:cNvPr id="203" name="Google Shape;203;p30"/>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a:effectLst>
              <a:outerShdw blurRad="57150" rotWithShape="0" algn="bl" dir="5400000" dist="19050">
                <a:srgbClr val="000000">
                  <a:alpha val="50000"/>
                </a:srgbClr>
              </a:outerShdw>
            </a:effectLst>
          </p:spPr>
        </p:sp>
        <p:sp>
          <p:nvSpPr>
            <p:cNvPr id="204" name="Google Shape;204;p30"/>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a:effectLst>
              <a:outerShdw blurRad="57150" rotWithShape="0" algn="bl" dir="5400000" dist="19050">
                <a:srgbClr val="000000">
                  <a:alpha val="50000"/>
                </a:srgbClr>
              </a:outerShdw>
            </a:effectLst>
          </p:spPr>
        </p:sp>
        <p:sp>
          <p:nvSpPr>
            <p:cNvPr id="205" name="Google Shape;205;p30"/>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a:effectLst>
              <a:outerShdw blurRad="57150" rotWithShape="0" algn="bl" dir="5400000" dist="19050">
                <a:srgbClr val="000000">
                  <a:alpha val="50000"/>
                </a:srgbClr>
              </a:outerShdw>
            </a:effectLst>
          </p:spPr>
        </p:sp>
        <p:sp>
          <p:nvSpPr>
            <p:cNvPr id="206" name="Google Shape;206;p30"/>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a:effectLst>
              <a:outerShdw blurRad="57150" rotWithShape="0" algn="bl" dir="5400000" dist="19050">
                <a:srgbClr val="000000">
                  <a:alpha val="50000"/>
                </a:srgbClr>
              </a:outerShdw>
            </a:effectLst>
          </p:spPr>
        </p:sp>
        <p:sp>
          <p:nvSpPr>
            <p:cNvPr id="207" name="Google Shape;207;p30"/>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a:effectLst>
              <a:outerShdw blurRad="57150" rotWithShape="0" algn="bl" dir="5400000" dist="19050">
                <a:srgbClr val="000000">
                  <a:alpha val="50000"/>
                </a:srgbClr>
              </a:outerShdw>
            </a:effectLst>
          </p:spPr>
        </p:sp>
        <p:sp>
          <p:nvSpPr>
            <p:cNvPr id="208" name="Google Shape;208;p30"/>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a:effectLst>
              <a:outerShdw blurRad="57150" rotWithShape="0" algn="bl" dir="5400000" dist="19050">
                <a:srgbClr val="000000">
                  <a:alpha val="50000"/>
                </a:srgbClr>
              </a:outerShdw>
            </a:effectLst>
          </p:spPr>
        </p:sp>
      </p:grpSp>
      <p:grpSp>
        <p:nvGrpSpPr>
          <p:cNvPr id="209" name="Google Shape;209;p30"/>
          <p:cNvGrpSpPr/>
          <p:nvPr/>
        </p:nvGrpSpPr>
        <p:grpSpPr>
          <a:xfrm>
            <a:off x="274601" y="1426000"/>
            <a:ext cx="3580652" cy="1047300"/>
            <a:chOff x="596582" y="1684230"/>
            <a:chExt cx="3580652" cy="1047300"/>
          </a:xfrm>
        </p:grpSpPr>
        <p:sp>
          <p:nvSpPr>
            <p:cNvPr id="210" name="Google Shape;210;p30"/>
            <p:cNvSpPr txBox="1"/>
            <p:nvPr/>
          </p:nvSpPr>
          <p:spPr>
            <a:xfrm>
              <a:off x="596582" y="1684230"/>
              <a:ext cx="2338200" cy="1047300"/>
            </a:xfrm>
            <a:prstGeom prst="rect">
              <a:avLst/>
            </a:prstGeom>
            <a:noFill/>
            <a:ln>
              <a:noFill/>
            </a:ln>
          </p:spPr>
          <p:txBody>
            <a:bodyPr anchorCtr="0" anchor="ctr" bIns="91425" lIns="91425" spcFirstLastPara="1" rIns="94750" wrap="square" tIns="91425">
              <a:noAutofit/>
            </a:bodyPr>
            <a:lstStyle/>
            <a:p>
              <a:pPr indent="0" lvl="0" marL="0" rtl="0" algn="l">
                <a:spcBef>
                  <a:spcPts val="0"/>
                </a:spcBef>
                <a:spcAft>
                  <a:spcPts val="0"/>
                </a:spcAft>
                <a:buNone/>
              </a:pPr>
              <a:r>
                <a:rPr b="1" lang="en-GB" sz="1500">
                  <a:latin typeface="Roboto"/>
                  <a:ea typeface="Roboto"/>
                  <a:cs typeface="Roboto"/>
                  <a:sym typeface="Roboto"/>
                </a:rPr>
                <a:t>Stage 3</a:t>
              </a:r>
              <a:endParaRPr b="1" sz="15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Thermal Dataset Collection</a:t>
              </a:r>
              <a:endParaRPr sz="12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Customization of YOLO v8 model using Transfer learning</a:t>
              </a:r>
              <a:endParaRPr sz="1200">
                <a:latin typeface="Roboto"/>
                <a:ea typeface="Roboto"/>
                <a:cs typeface="Roboto"/>
                <a:sym typeface="Roboto"/>
              </a:endParaRPr>
            </a:p>
            <a:p>
              <a:pPr indent="0" lvl="0" marL="0" rtl="0" algn="r">
                <a:spcBef>
                  <a:spcPts val="1600"/>
                </a:spcBef>
                <a:spcAft>
                  <a:spcPts val="1600"/>
                </a:spcAft>
                <a:buNone/>
              </a:pPr>
              <a:r>
                <a:t/>
              </a:r>
              <a:endParaRPr sz="800">
                <a:latin typeface="Roboto"/>
                <a:ea typeface="Roboto"/>
                <a:cs typeface="Roboto"/>
                <a:sym typeface="Roboto"/>
              </a:endParaRPr>
            </a:p>
          </p:txBody>
        </p:sp>
        <p:cxnSp>
          <p:nvCxnSpPr>
            <p:cNvPr id="211" name="Google Shape;211;p30"/>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12" name="Google Shape;212;p30"/>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GB" sz="800">
                  <a:solidFill>
                    <a:srgbClr val="FFFFFF"/>
                  </a:solidFill>
                  <a:latin typeface="Roboto"/>
                  <a:ea typeface="Roboto"/>
                  <a:cs typeface="Roboto"/>
                  <a:sym typeface="Roboto"/>
                </a:rPr>
                <a:t>3</a:t>
              </a:r>
              <a:endParaRPr>
                <a:solidFill>
                  <a:srgbClr val="FFFFFF"/>
                </a:solidFill>
              </a:endParaRPr>
            </a:p>
          </p:txBody>
        </p:sp>
      </p:grpSp>
      <p:sp>
        <p:nvSpPr>
          <p:cNvPr id="214" name="Google Shape;214;p30"/>
          <p:cNvSpPr txBox="1"/>
          <p:nvPr/>
        </p:nvSpPr>
        <p:spPr>
          <a:xfrm>
            <a:off x="6442825" y="1352225"/>
            <a:ext cx="2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215" name="Google Shape;215;p30"/>
          <p:cNvGrpSpPr/>
          <p:nvPr/>
        </p:nvGrpSpPr>
        <p:grpSpPr>
          <a:xfrm flipH="1">
            <a:off x="4766325" y="817850"/>
            <a:ext cx="4069449" cy="1047300"/>
            <a:chOff x="518499" y="1684220"/>
            <a:chExt cx="4069449" cy="1047300"/>
          </a:xfrm>
        </p:grpSpPr>
        <p:sp>
          <p:nvSpPr>
            <p:cNvPr id="216" name="Google Shape;216;p30"/>
            <p:cNvSpPr txBox="1"/>
            <p:nvPr/>
          </p:nvSpPr>
          <p:spPr>
            <a:xfrm>
              <a:off x="518499" y="1684220"/>
              <a:ext cx="2416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latin typeface="Roboto"/>
                  <a:ea typeface="Roboto"/>
                  <a:cs typeface="Roboto"/>
                  <a:sym typeface="Roboto"/>
                </a:rPr>
                <a:t>Stage 4</a:t>
              </a:r>
              <a:endParaRPr b="1" sz="15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GB" sz="1200">
                  <a:latin typeface="Roboto"/>
                  <a:ea typeface="Roboto"/>
                  <a:cs typeface="Roboto"/>
                  <a:sym typeface="Roboto"/>
                </a:rPr>
                <a:t>Proposing a CNN model for  Object detection and classification on Thermal Dataset</a:t>
              </a:r>
              <a:endParaRPr sz="700">
                <a:solidFill>
                  <a:srgbClr val="000000"/>
                </a:solidFill>
                <a:latin typeface="Roboto"/>
                <a:ea typeface="Roboto"/>
                <a:cs typeface="Roboto"/>
                <a:sym typeface="Roboto"/>
              </a:endParaRPr>
            </a:p>
          </p:txBody>
        </p:sp>
        <p:cxnSp>
          <p:nvCxnSpPr>
            <p:cNvPr id="217" name="Google Shape;217;p30"/>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218" name="Google Shape;218;p30"/>
            <p:cNvSpPr/>
            <p:nvPr/>
          </p:nvSpPr>
          <p:spPr>
            <a:xfrm>
              <a:off x="2799954" y="2092770"/>
              <a:ext cx="246900" cy="245100"/>
            </a:xfrm>
            <a:prstGeom prst="flowChartConnector">
              <a:avLst/>
            </a:prstGeom>
            <a:solidFill>
              <a:srgbClr val="701C7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GB">
                  <a:solidFill>
                    <a:srgbClr val="FFFFFF"/>
                  </a:solidFill>
                </a:rPr>
                <a:t>4</a:t>
              </a:r>
              <a:endParaRPr>
                <a:solidFill>
                  <a:srgbClr val="FFFFFF"/>
                </a:solidFill>
              </a:endParaRPr>
            </a:p>
          </p:txBody>
        </p:sp>
      </p:grpSp>
      <p:sp>
        <p:nvSpPr>
          <p:cNvPr id="219" name="Google Shape;219;p30"/>
          <p:cNvSpPr txBox="1"/>
          <p:nvPr/>
        </p:nvSpPr>
        <p:spPr>
          <a:xfrm>
            <a:off x="785125" y="158775"/>
            <a:ext cx="753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000"/>
              <a:t>Timeline of BTP</a:t>
            </a:r>
            <a:endParaRPr b="1"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Future Scope of Evaluation</a:t>
            </a:r>
            <a:endParaRPr b="1"/>
          </a:p>
        </p:txBody>
      </p:sp>
      <p:sp>
        <p:nvSpPr>
          <p:cNvPr id="225" name="Google Shape;22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GB">
                <a:solidFill>
                  <a:schemeClr val="dk1"/>
                </a:solidFill>
              </a:rPr>
              <a:t>Thermal dataset collection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GB">
                <a:solidFill>
                  <a:schemeClr val="dk1"/>
                </a:solidFill>
              </a:rPr>
              <a:t>Object(Mango) detection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GB">
                <a:solidFill>
                  <a:schemeClr val="dk1"/>
                </a:solidFill>
              </a:rPr>
              <a:t>Customisation of Yolo model using Transfer learning for object detection and </a:t>
            </a:r>
            <a:r>
              <a:rPr lang="en-GB">
                <a:solidFill>
                  <a:schemeClr val="dk1"/>
                </a:solidFill>
              </a:rPr>
              <a:t>classify</a:t>
            </a:r>
            <a:r>
              <a:rPr lang="en-GB">
                <a:solidFill>
                  <a:schemeClr val="dk1"/>
                </a:solidFill>
              </a:rPr>
              <a:t> into ripe or unripe.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Motivation</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Thermal images capture the temperature of the objects in the scene, which is not possible with RGB images.</a:t>
            </a:r>
            <a:endParaRPr/>
          </a:p>
          <a:p>
            <a:pPr indent="-342900" lvl="0" marL="457200" rtl="0" algn="l">
              <a:lnSpc>
                <a:spcPct val="150000"/>
              </a:lnSpc>
              <a:spcBef>
                <a:spcPts val="0"/>
              </a:spcBef>
              <a:spcAft>
                <a:spcPts val="0"/>
              </a:spcAft>
              <a:buSzPts val="1800"/>
              <a:buChar char="●"/>
            </a:pPr>
            <a:r>
              <a:rPr lang="en-GB"/>
              <a:t>Thermal images can be used to detect objects that are difficult to see in RGB images, such as animals in a forest or people in the dark</a:t>
            </a:r>
            <a:endParaRPr/>
          </a:p>
        </p:txBody>
      </p:sp>
      <p:pic>
        <p:nvPicPr>
          <p:cNvPr id="63" name="Google Shape;63;p14"/>
          <p:cNvPicPr preferRelativeResize="0"/>
          <p:nvPr/>
        </p:nvPicPr>
        <p:blipFill>
          <a:blip r:embed="rId3">
            <a:alphaModFix/>
          </a:blip>
          <a:stretch>
            <a:fillRect/>
          </a:stretch>
        </p:blipFill>
        <p:spPr>
          <a:xfrm>
            <a:off x="2250525" y="3333000"/>
            <a:ext cx="1700564" cy="1560125"/>
          </a:xfrm>
          <a:prstGeom prst="rect">
            <a:avLst/>
          </a:prstGeom>
          <a:noFill/>
          <a:ln>
            <a:noFill/>
          </a:ln>
        </p:spPr>
      </p:pic>
      <p:pic>
        <p:nvPicPr>
          <p:cNvPr id="64" name="Google Shape;64;p14"/>
          <p:cNvPicPr preferRelativeResize="0"/>
          <p:nvPr/>
        </p:nvPicPr>
        <p:blipFill>
          <a:blip r:embed="rId4">
            <a:alphaModFix/>
          </a:blip>
          <a:stretch>
            <a:fillRect/>
          </a:stretch>
        </p:blipFill>
        <p:spPr>
          <a:xfrm>
            <a:off x="6813450" y="3333000"/>
            <a:ext cx="1813774" cy="1454117"/>
          </a:xfrm>
          <a:prstGeom prst="rect">
            <a:avLst/>
          </a:prstGeom>
          <a:noFill/>
          <a:ln>
            <a:noFill/>
          </a:ln>
        </p:spPr>
      </p:pic>
      <p:pic>
        <p:nvPicPr>
          <p:cNvPr id="65" name="Google Shape;65;p14"/>
          <p:cNvPicPr preferRelativeResize="0"/>
          <p:nvPr/>
        </p:nvPicPr>
        <p:blipFill>
          <a:blip r:embed="rId5">
            <a:alphaModFix/>
          </a:blip>
          <a:stretch>
            <a:fillRect/>
          </a:stretch>
        </p:blipFill>
        <p:spPr>
          <a:xfrm rot="5400000">
            <a:off x="640400" y="3341425"/>
            <a:ext cx="1560125" cy="1560125"/>
          </a:xfrm>
          <a:prstGeom prst="rect">
            <a:avLst/>
          </a:prstGeom>
          <a:noFill/>
          <a:ln>
            <a:noFill/>
          </a:ln>
        </p:spPr>
      </p:pic>
      <p:pic>
        <p:nvPicPr>
          <p:cNvPr id="66" name="Google Shape;66;p14"/>
          <p:cNvPicPr preferRelativeResize="0"/>
          <p:nvPr/>
        </p:nvPicPr>
        <p:blipFill>
          <a:blip r:embed="rId6">
            <a:alphaModFix/>
          </a:blip>
          <a:stretch>
            <a:fillRect/>
          </a:stretch>
        </p:blipFill>
        <p:spPr>
          <a:xfrm rot="-5400000">
            <a:off x="5140000" y="3165525"/>
            <a:ext cx="1478825" cy="1813775"/>
          </a:xfrm>
          <a:prstGeom prst="rect">
            <a:avLst/>
          </a:prstGeom>
          <a:noFill/>
          <a:ln>
            <a:noFill/>
          </a:ln>
        </p:spPr>
      </p:pic>
      <p:sp>
        <p:nvSpPr>
          <p:cNvPr id="67" name="Google Shape;67;p14"/>
          <p:cNvSpPr txBox="1"/>
          <p:nvPr/>
        </p:nvSpPr>
        <p:spPr>
          <a:xfrm>
            <a:off x="682575" y="4825350"/>
            <a:ext cx="750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rPr>
              <a:t>Dataset</a:t>
            </a:r>
            <a:r>
              <a:rPr lang="en-GB" sz="1200">
                <a:solidFill>
                  <a:schemeClr val="dk1"/>
                </a:solidFill>
              </a:rPr>
              <a:t> </a:t>
            </a:r>
            <a:r>
              <a:rPr lang="en-GB" sz="1200">
                <a:solidFill>
                  <a:schemeClr val="accent1"/>
                </a:solidFill>
              </a:rPr>
              <a:t>:</a:t>
            </a:r>
            <a:r>
              <a:rPr lang="en-GB" sz="1200">
                <a:solidFill>
                  <a:schemeClr val="accent1"/>
                </a:solidFill>
              </a:rPr>
              <a:t>https://data.mendeley.com/datasets/5kptnn7ycr/1</a:t>
            </a:r>
            <a:endParaRPr sz="12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GB" sz="2800">
                <a:solidFill>
                  <a:srgbClr val="000000"/>
                </a:solidFill>
              </a:rPr>
              <a:t>Reference Papers</a:t>
            </a:r>
            <a:endParaRPr b="1" sz="2800">
              <a:solidFill>
                <a:srgbClr val="000000"/>
              </a:solidFill>
            </a:endParaRPr>
          </a:p>
        </p:txBody>
      </p:sp>
      <p:sp>
        <p:nvSpPr>
          <p:cNvPr id="231" name="Google Shape;231;p32"/>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AutoNum type="arabicPeriod"/>
            </a:pPr>
            <a:r>
              <a:rPr lang="en-GB" sz="1600">
                <a:solidFill>
                  <a:srgbClr val="222222"/>
                </a:solidFill>
                <a:highlight>
                  <a:srgbClr val="FFFFFF"/>
                </a:highlight>
              </a:rPr>
              <a:t>Mohd Ali M, Hashim N, Abd Aziz S, Lasekan O. Characterisation of Pineapple Cultivars under Different Storage Conditions Using Infrared Thermal Imaging Coupled with Machine Learning Algorithms. Agriculture. 2022 Jul 13;12(7):1013.</a:t>
            </a:r>
            <a:endParaRPr sz="1600">
              <a:solidFill>
                <a:srgbClr val="222222"/>
              </a:solidFill>
              <a:highlight>
                <a:srgbClr val="FFFFFF"/>
              </a:highlight>
            </a:endParaRPr>
          </a:p>
          <a:p>
            <a:pPr indent="-330200" lvl="0" marL="457200" rtl="0" algn="l">
              <a:lnSpc>
                <a:spcPct val="115000"/>
              </a:lnSpc>
              <a:spcBef>
                <a:spcPts val="1000"/>
              </a:spcBef>
              <a:spcAft>
                <a:spcPts val="0"/>
              </a:spcAft>
              <a:buClr>
                <a:srgbClr val="222222"/>
              </a:buClr>
              <a:buSzPts val="1600"/>
              <a:buAutoNum type="arabicPeriod"/>
            </a:pPr>
            <a:r>
              <a:rPr lang="en-GB" sz="1600">
                <a:solidFill>
                  <a:srgbClr val="222222"/>
                </a:solidFill>
                <a:highlight>
                  <a:srgbClr val="FFFFFF"/>
                </a:highlight>
              </a:rPr>
              <a:t>Naik S, Patel B. Thermal imaging with fuzzy classifier for maturity and size based non-destructive mango (Mangifera Indica L.) grading. In2017 International Conference on Emerging Trends &amp; Innovation in ICT (ICEI) 2017 Feb 3 (pp. 15-20). IEEE.</a:t>
            </a:r>
            <a:endParaRPr sz="1600">
              <a:solidFill>
                <a:srgbClr val="222222"/>
              </a:solidFill>
              <a:highlight>
                <a:srgbClr val="FFFFFF"/>
              </a:highlight>
            </a:endParaRPr>
          </a:p>
          <a:p>
            <a:pPr indent="-330200" lvl="0" marL="457200" rtl="0" algn="l">
              <a:lnSpc>
                <a:spcPct val="115000"/>
              </a:lnSpc>
              <a:spcBef>
                <a:spcPts val="1000"/>
              </a:spcBef>
              <a:spcAft>
                <a:spcPts val="0"/>
              </a:spcAft>
              <a:buClr>
                <a:srgbClr val="222222"/>
              </a:buClr>
              <a:buSzPts val="1600"/>
              <a:buAutoNum type="arabicPeriod"/>
            </a:pPr>
            <a:r>
              <a:rPr lang="en-GB" sz="1600">
                <a:solidFill>
                  <a:srgbClr val="222222"/>
                </a:solidFill>
                <a:highlight>
                  <a:srgbClr val="FFFFFF"/>
                </a:highlight>
              </a:rPr>
              <a:t>Bhole V, Kumar A. Mango quality grading using deep learning technique: Perspectives from agriculture and food industry. InProceedings of the 21st annual conference on information technology education 2020 Oct 7 (pp. 180-186).</a:t>
            </a:r>
            <a:endParaRPr sz="1600">
              <a:solidFill>
                <a:srgbClr val="222222"/>
              </a:solidFill>
              <a:highlight>
                <a:srgbClr val="FFFFFF"/>
              </a:highlight>
            </a:endParaRPr>
          </a:p>
          <a:p>
            <a:pPr indent="0" lvl="0" marL="0" rtl="0" algn="l">
              <a:lnSpc>
                <a:spcPct val="115000"/>
              </a:lnSpc>
              <a:spcBef>
                <a:spcPts val="1000"/>
              </a:spcBef>
              <a:spcAft>
                <a:spcPts val="0"/>
              </a:spcAft>
              <a:buNone/>
            </a:pPr>
            <a:r>
              <a:t/>
            </a:r>
            <a:endParaRPr sz="1600">
              <a:solidFill>
                <a:srgbClr val="222222"/>
              </a:solidFill>
              <a:highlight>
                <a:srgbClr val="FFFFFF"/>
              </a:highlight>
            </a:endParaRPr>
          </a:p>
          <a:p>
            <a:pPr indent="0" lvl="0" marL="0" rtl="0" algn="l">
              <a:lnSpc>
                <a:spcPct val="115000"/>
              </a:lnSpc>
              <a:spcBef>
                <a:spcPts val="1000"/>
              </a:spcBef>
              <a:spcAft>
                <a:spcPts val="0"/>
              </a:spcAft>
              <a:buNone/>
            </a:pPr>
            <a:r>
              <a:t/>
            </a:r>
            <a:endParaRPr sz="1600">
              <a:solidFill>
                <a:srgbClr val="595959"/>
              </a:solidFill>
            </a:endParaRPr>
          </a:p>
          <a:p>
            <a:pPr indent="0" lvl="0" marL="0" rtl="0" algn="l">
              <a:lnSpc>
                <a:spcPct val="115000"/>
              </a:lnSpc>
              <a:spcBef>
                <a:spcPts val="1000"/>
              </a:spcBef>
              <a:spcAft>
                <a:spcPts val="1000"/>
              </a:spcAft>
              <a:buNone/>
            </a:pPr>
            <a:r>
              <a:t/>
            </a:r>
            <a:endParaRPr sz="1600">
              <a:solidFill>
                <a:srgbClr val="59595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1132675"/>
            <a:ext cx="8520600" cy="246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9000"/>
              <a:t>THANK YOU</a:t>
            </a:r>
            <a:endParaRPr sz="9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1278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YOLO v8</a:t>
            </a:r>
            <a:endParaRPr/>
          </a:p>
        </p:txBody>
      </p:sp>
      <p:sp>
        <p:nvSpPr>
          <p:cNvPr id="73" name="Google Shape;73;p15"/>
          <p:cNvSpPr txBox="1"/>
          <p:nvPr/>
        </p:nvSpPr>
        <p:spPr>
          <a:xfrm>
            <a:off x="1354750" y="2267175"/>
            <a:ext cx="725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100"/>
              <a:t>YOU ONLY LOOK ONCE</a:t>
            </a: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68575"/>
            <a:ext cx="8520600" cy="591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Introduction to YOLO</a:t>
            </a:r>
            <a:endParaRPr/>
          </a:p>
        </p:txBody>
      </p:sp>
      <p:sp>
        <p:nvSpPr>
          <p:cNvPr id="79" name="Google Shape;79;p16"/>
          <p:cNvSpPr txBox="1"/>
          <p:nvPr>
            <p:ph idx="1" type="body"/>
          </p:nvPr>
        </p:nvSpPr>
        <p:spPr>
          <a:xfrm>
            <a:off x="311700" y="1172625"/>
            <a:ext cx="8520600" cy="3250800"/>
          </a:xfrm>
          <a:prstGeom prst="rect">
            <a:avLst/>
          </a:prstGeom>
        </p:spPr>
        <p:txBody>
          <a:bodyPr anchorCtr="0" anchor="t" bIns="91425" lIns="91425" spcFirstLastPara="1" rIns="91425" wrap="square" tIns="91425">
            <a:normAutofit lnSpcReduction="20000"/>
          </a:bodyPr>
          <a:lstStyle/>
          <a:p>
            <a:pPr indent="-342900" lvl="0" marL="457200" rtl="0" algn="just">
              <a:lnSpc>
                <a:spcPct val="150000"/>
              </a:lnSpc>
              <a:spcBef>
                <a:spcPts val="0"/>
              </a:spcBef>
              <a:spcAft>
                <a:spcPts val="0"/>
              </a:spcAft>
              <a:buSzPts val="1800"/>
              <a:buChar char="●"/>
            </a:pPr>
            <a:r>
              <a:rPr lang="en-GB"/>
              <a:t>Y</a:t>
            </a:r>
            <a:r>
              <a:rPr lang="en-GB"/>
              <a:t>OLO (You Only Look Once) is an object detection algorithm that uses deep neural networks to detect and classify objects in images or videos. </a:t>
            </a:r>
            <a:endParaRPr/>
          </a:p>
          <a:p>
            <a:pPr indent="-342900" lvl="0" marL="457200" rtl="0" algn="just">
              <a:lnSpc>
                <a:spcPct val="150000"/>
              </a:lnSpc>
              <a:spcBef>
                <a:spcPts val="0"/>
              </a:spcBef>
              <a:spcAft>
                <a:spcPts val="0"/>
              </a:spcAft>
              <a:buSzPts val="1800"/>
              <a:buChar char="●"/>
            </a:pPr>
            <a:r>
              <a:rPr lang="en-GB"/>
              <a:t>The YOLO algorithm works by dividing an image into a grid of cells and predicting the objects contained in each cell. </a:t>
            </a:r>
            <a:endParaRPr/>
          </a:p>
          <a:p>
            <a:pPr indent="-342900" lvl="0" marL="457200" rtl="0" algn="just">
              <a:lnSpc>
                <a:spcPct val="150000"/>
              </a:lnSpc>
              <a:spcBef>
                <a:spcPts val="0"/>
              </a:spcBef>
              <a:spcAft>
                <a:spcPts val="0"/>
              </a:spcAft>
              <a:buSzPts val="1800"/>
              <a:buChar char="●"/>
            </a:pPr>
            <a:r>
              <a:rPr lang="en-GB"/>
              <a:t>It then predicts the probability of each object belonging to a predefined set of classes and generates a bounding box around the object to indicate its location in the image.</a:t>
            </a:r>
            <a:endParaRPr/>
          </a:p>
          <a:p>
            <a:pPr indent="0" lvl="0" marL="0" rtl="0" algn="just">
              <a:lnSpc>
                <a:spcPct val="150000"/>
              </a:lnSpc>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19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YOLO Architecture</a:t>
            </a:r>
            <a:endParaRPr/>
          </a:p>
        </p:txBody>
      </p:sp>
      <p:pic>
        <p:nvPicPr>
          <p:cNvPr id="85" name="Google Shape;85;p17"/>
          <p:cNvPicPr preferRelativeResize="0"/>
          <p:nvPr/>
        </p:nvPicPr>
        <p:blipFill rotWithShape="1">
          <a:blip r:embed="rId3">
            <a:alphaModFix/>
          </a:blip>
          <a:srcRect b="-3479" l="0" r="0" t="3480"/>
          <a:stretch/>
        </p:blipFill>
        <p:spPr>
          <a:xfrm>
            <a:off x="529000" y="711212"/>
            <a:ext cx="8180900" cy="4384974"/>
          </a:xfrm>
          <a:prstGeom prst="rect">
            <a:avLst/>
          </a:prstGeom>
          <a:noFill/>
          <a:ln>
            <a:noFill/>
          </a:ln>
        </p:spPr>
      </p:pic>
      <p:sp>
        <p:nvSpPr>
          <p:cNvPr id="86" name="Google Shape;86;p17"/>
          <p:cNvSpPr txBox="1"/>
          <p:nvPr/>
        </p:nvSpPr>
        <p:spPr>
          <a:xfrm>
            <a:off x="6638975" y="3444475"/>
            <a:ext cx="25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nvSpPr>
        <p:spPr>
          <a:xfrm>
            <a:off x="5412900" y="4819500"/>
            <a:ext cx="38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1"/>
                </a:solidFill>
              </a:rPr>
              <a:t>https://blog.roboflow.com/yolov7-breakdown/</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148650" y="704100"/>
            <a:ext cx="8846700" cy="42240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Char char="●"/>
            </a:pPr>
            <a:r>
              <a:rPr lang="en-GB">
                <a:solidFill>
                  <a:schemeClr val="dk1"/>
                </a:solidFill>
              </a:rPr>
              <a:t>Transfer learning is a machine learning technique that involves using a pre-trained model as a starting point for solving a new task.</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GB">
                <a:solidFill>
                  <a:schemeClr val="dk1"/>
                </a:solidFill>
              </a:rPr>
              <a:t>The process typically involves fine-tuning the pre-trained model on a smaller dataset for the new task, while retaining the weights of the earlier layers of the model. </a:t>
            </a:r>
            <a:endParaRPr>
              <a:solidFill>
                <a:schemeClr val="dk1"/>
              </a:solidFill>
            </a:endParaRPr>
          </a:p>
          <a:p>
            <a:pPr indent="0" lvl="0" marL="0" rtl="0" algn="just">
              <a:lnSpc>
                <a:spcPct val="150000"/>
              </a:lnSpc>
              <a:spcBef>
                <a:spcPts val="1200"/>
              </a:spcBef>
              <a:spcAft>
                <a:spcPts val="1200"/>
              </a:spcAft>
              <a:buNone/>
            </a:pPr>
            <a:r>
              <a:t/>
            </a:r>
            <a:endParaRPr>
              <a:solidFill>
                <a:schemeClr val="dk1"/>
              </a:solidFill>
            </a:endParaRPr>
          </a:p>
        </p:txBody>
      </p:sp>
      <p:sp>
        <p:nvSpPr>
          <p:cNvPr id="93" name="Google Shape;93;p18"/>
          <p:cNvSpPr txBox="1"/>
          <p:nvPr/>
        </p:nvSpPr>
        <p:spPr>
          <a:xfrm>
            <a:off x="267675" y="92925"/>
            <a:ext cx="8672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t>Transfer Learning</a:t>
            </a:r>
            <a:endParaRPr b="1" sz="2300"/>
          </a:p>
        </p:txBody>
      </p:sp>
      <p:sp>
        <p:nvSpPr>
          <p:cNvPr id="94" name="Google Shape;94;p18"/>
          <p:cNvSpPr txBox="1"/>
          <p:nvPr/>
        </p:nvSpPr>
        <p:spPr>
          <a:xfrm>
            <a:off x="411475" y="4463600"/>
            <a:ext cx="75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Source link</a:t>
            </a:r>
            <a:r>
              <a:rPr lang="en-GB"/>
              <a:t>:</a:t>
            </a:r>
            <a:r>
              <a:rPr lang="en-GB">
                <a:solidFill>
                  <a:schemeClr val="accent1"/>
                </a:solidFill>
              </a:rPr>
              <a:t>https://livebook.manning.com/book/deep-learning-with-javascript/chapter-5/v-4/</a:t>
            </a:r>
            <a:endParaRPr>
              <a:solidFill>
                <a:schemeClr val="accent1"/>
              </a:solidFill>
            </a:endParaRPr>
          </a:p>
        </p:txBody>
      </p:sp>
      <p:pic>
        <p:nvPicPr>
          <p:cNvPr id="95" name="Google Shape;95;p18"/>
          <p:cNvPicPr preferRelativeResize="0"/>
          <p:nvPr/>
        </p:nvPicPr>
        <p:blipFill>
          <a:blip r:embed="rId3">
            <a:alphaModFix/>
          </a:blip>
          <a:stretch>
            <a:fillRect/>
          </a:stretch>
        </p:blipFill>
        <p:spPr>
          <a:xfrm>
            <a:off x="811900" y="2970401"/>
            <a:ext cx="7254550" cy="120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679175"/>
            <a:ext cx="5707800" cy="63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300"/>
              <a:t>Guava Thermal dataset</a:t>
            </a:r>
            <a:endParaRPr b="1" sz="2300"/>
          </a:p>
        </p:txBody>
      </p:sp>
      <p:sp>
        <p:nvSpPr>
          <p:cNvPr id="101" name="Google Shape;101;p19"/>
          <p:cNvSpPr txBox="1"/>
          <p:nvPr>
            <p:ph idx="1" type="body"/>
          </p:nvPr>
        </p:nvSpPr>
        <p:spPr>
          <a:xfrm>
            <a:off x="631725" y="3145825"/>
            <a:ext cx="5178300" cy="146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GB" sz="1500">
                <a:solidFill>
                  <a:schemeClr val="dk1"/>
                </a:solidFill>
                <a:highlight>
                  <a:schemeClr val="lt1"/>
                </a:highlight>
              </a:rPr>
              <a:t>Data A</a:t>
            </a:r>
            <a:r>
              <a:rPr b="1" lang="en-GB" sz="1500">
                <a:solidFill>
                  <a:schemeClr val="dk1"/>
                </a:solidFill>
                <a:highlight>
                  <a:schemeClr val="lt1"/>
                </a:highlight>
              </a:rPr>
              <a:t>ugmentation</a:t>
            </a:r>
            <a:r>
              <a:rPr b="1" lang="en-GB" sz="1500">
                <a:solidFill>
                  <a:schemeClr val="dk1"/>
                </a:solidFill>
                <a:highlight>
                  <a:schemeClr val="lt1"/>
                </a:highlight>
              </a:rPr>
              <a:t> :</a:t>
            </a:r>
            <a:endParaRPr b="1" sz="1500">
              <a:solidFill>
                <a:schemeClr val="dk1"/>
              </a:solidFill>
              <a:highlight>
                <a:schemeClr val="lt1"/>
              </a:highlight>
            </a:endParaRPr>
          </a:p>
          <a:p>
            <a:pPr indent="0" lvl="0" marL="0" rtl="0" algn="l">
              <a:lnSpc>
                <a:spcPct val="95000"/>
              </a:lnSpc>
              <a:spcBef>
                <a:spcPts val="1200"/>
              </a:spcBef>
              <a:spcAft>
                <a:spcPts val="0"/>
              </a:spcAft>
              <a:buSzPts val="770"/>
              <a:buNone/>
            </a:pPr>
            <a:r>
              <a:rPr lang="en-GB" sz="1500">
                <a:solidFill>
                  <a:schemeClr val="dk1"/>
                </a:solidFill>
                <a:highlight>
                  <a:schemeClr val="lt1"/>
                </a:highlight>
              </a:rPr>
              <a:t>Resize: Stretch to 640x640</a:t>
            </a:r>
            <a:endParaRPr sz="1500">
              <a:solidFill>
                <a:schemeClr val="dk1"/>
              </a:solidFill>
              <a:highlight>
                <a:schemeClr val="lt1"/>
              </a:highlight>
            </a:endParaRPr>
          </a:p>
          <a:p>
            <a:pPr indent="0" lvl="0" marL="0" rtl="0" algn="l">
              <a:lnSpc>
                <a:spcPct val="95000"/>
              </a:lnSpc>
              <a:spcBef>
                <a:spcPts val="1200"/>
              </a:spcBef>
              <a:spcAft>
                <a:spcPts val="0"/>
              </a:spcAft>
              <a:buClr>
                <a:schemeClr val="dk1"/>
              </a:buClr>
              <a:buSzPts val="770"/>
              <a:buFont typeface="Arial"/>
              <a:buNone/>
            </a:pPr>
            <a:r>
              <a:rPr lang="en-GB" sz="1500">
                <a:solidFill>
                  <a:schemeClr val="dk1"/>
                </a:solidFill>
                <a:highlight>
                  <a:schemeClr val="lt1"/>
                </a:highlight>
              </a:rPr>
              <a:t>Flip: Horizontal, Vertical</a:t>
            </a:r>
            <a:endParaRPr sz="1500">
              <a:solidFill>
                <a:schemeClr val="dk1"/>
              </a:solidFill>
              <a:highlight>
                <a:schemeClr val="lt1"/>
              </a:highlight>
            </a:endParaRPr>
          </a:p>
          <a:p>
            <a:pPr indent="0" lvl="0" marL="0" rtl="0" algn="l">
              <a:lnSpc>
                <a:spcPct val="95000"/>
              </a:lnSpc>
              <a:spcBef>
                <a:spcPts val="1200"/>
              </a:spcBef>
              <a:spcAft>
                <a:spcPts val="0"/>
              </a:spcAft>
              <a:buSzPts val="770"/>
              <a:buNone/>
            </a:pPr>
            <a:r>
              <a:rPr lang="en-GB" sz="1500">
                <a:solidFill>
                  <a:schemeClr val="dk1"/>
                </a:solidFill>
                <a:highlight>
                  <a:schemeClr val="lt1"/>
                </a:highlight>
              </a:rPr>
              <a:t>90° Rotate: Clockwise, Counter-Clockwise, Upside Down</a:t>
            </a:r>
            <a:endParaRPr sz="1500">
              <a:solidFill>
                <a:schemeClr val="dk1"/>
              </a:solidFill>
              <a:highlight>
                <a:schemeClr val="lt1"/>
              </a:highlight>
            </a:endParaRPr>
          </a:p>
          <a:p>
            <a:pPr indent="0" lvl="0" marL="0" rtl="0" algn="l">
              <a:lnSpc>
                <a:spcPct val="95000"/>
              </a:lnSpc>
              <a:spcBef>
                <a:spcPts val="1200"/>
              </a:spcBef>
              <a:spcAft>
                <a:spcPts val="1200"/>
              </a:spcAft>
              <a:buSzPts val="770"/>
              <a:buNone/>
            </a:pPr>
            <a:r>
              <a:t/>
            </a:r>
            <a:endParaRPr b="1" sz="1500">
              <a:solidFill>
                <a:schemeClr val="dk1"/>
              </a:solidFill>
              <a:highlight>
                <a:schemeClr val="lt1"/>
              </a:highlight>
            </a:endParaRPr>
          </a:p>
        </p:txBody>
      </p:sp>
      <p:pic>
        <p:nvPicPr>
          <p:cNvPr id="102" name="Google Shape;102;p19"/>
          <p:cNvPicPr preferRelativeResize="0"/>
          <p:nvPr/>
        </p:nvPicPr>
        <p:blipFill>
          <a:blip r:embed="rId3">
            <a:alphaModFix/>
          </a:blip>
          <a:stretch>
            <a:fillRect/>
          </a:stretch>
        </p:blipFill>
        <p:spPr>
          <a:xfrm>
            <a:off x="6357775" y="2612988"/>
            <a:ext cx="2524450" cy="1893324"/>
          </a:xfrm>
          <a:prstGeom prst="rect">
            <a:avLst/>
          </a:prstGeom>
          <a:noFill/>
          <a:ln>
            <a:noFill/>
          </a:ln>
        </p:spPr>
      </p:pic>
      <p:pic>
        <p:nvPicPr>
          <p:cNvPr id="103" name="Google Shape;103;p19"/>
          <p:cNvPicPr preferRelativeResize="0"/>
          <p:nvPr/>
        </p:nvPicPr>
        <p:blipFill>
          <a:blip r:embed="rId4">
            <a:alphaModFix/>
          </a:blip>
          <a:stretch>
            <a:fillRect/>
          </a:stretch>
        </p:blipFill>
        <p:spPr>
          <a:xfrm>
            <a:off x="6343018" y="250800"/>
            <a:ext cx="2524432" cy="1893299"/>
          </a:xfrm>
          <a:prstGeom prst="rect">
            <a:avLst/>
          </a:prstGeom>
          <a:noFill/>
          <a:ln>
            <a:noFill/>
          </a:ln>
        </p:spPr>
      </p:pic>
      <p:graphicFrame>
        <p:nvGraphicFramePr>
          <p:cNvPr id="104" name="Google Shape;104;p19"/>
          <p:cNvGraphicFramePr/>
          <p:nvPr/>
        </p:nvGraphicFramePr>
        <p:xfrm>
          <a:off x="631725" y="1311140"/>
          <a:ext cx="3000000" cy="3000000"/>
        </p:xfrm>
        <a:graphic>
          <a:graphicData uri="http://schemas.openxmlformats.org/drawingml/2006/table">
            <a:tbl>
              <a:tblPr>
                <a:noFill/>
                <a:tableStyleId>{E865D337-544F-4EE5-8909-1F56B7343D4C}</a:tableStyleId>
              </a:tblPr>
              <a:tblGrid>
                <a:gridCol w="1726100"/>
                <a:gridCol w="1726100"/>
                <a:gridCol w="1726100"/>
              </a:tblGrid>
              <a:tr h="380375">
                <a:tc>
                  <a:txBody>
                    <a:bodyPr/>
                    <a:lstStyle/>
                    <a:p>
                      <a:pPr indent="0" lvl="0" marL="0" rtl="0" algn="l">
                        <a:spcBef>
                          <a:spcPts val="0"/>
                        </a:spcBef>
                        <a:spcAft>
                          <a:spcPts val="0"/>
                        </a:spcAft>
                        <a:buNone/>
                      </a:pPr>
                      <a:r>
                        <a:rPr b="1" lang="en-GB"/>
                        <a:t>Dataset</a:t>
                      </a:r>
                      <a:endParaRPr b="1"/>
                    </a:p>
                  </a:txBody>
                  <a:tcPr marT="91425" marB="91425" marR="91425" marL="91425"/>
                </a:tc>
                <a:tc>
                  <a:txBody>
                    <a:bodyPr/>
                    <a:lstStyle/>
                    <a:p>
                      <a:pPr indent="0" lvl="0" marL="0" rtl="0" algn="l">
                        <a:spcBef>
                          <a:spcPts val="0"/>
                        </a:spcBef>
                        <a:spcAft>
                          <a:spcPts val="0"/>
                        </a:spcAft>
                        <a:buNone/>
                      </a:pPr>
                      <a:r>
                        <a:rPr b="1" lang="en-GB"/>
                        <a:t>Images </a:t>
                      </a:r>
                      <a:endParaRPr b="1"/>
                    </a:p>
                  </a:txBody>
                  <a:tcPr marT="91425" marB="91425" marR="91425" marL="91425"/>
                </a:tc>
                <a:tc>
                  <a:txBody>
                    <a:bodyPr/>
                    <a:lstStyle/>
                    <a:p>
                      <a:pPr indent="0" lvl="0" marL="0" rtl="0" algn="l">
                        <a:spcBef>
                          <a:spcPts val="0"/>
                        </a:spcBef>
                        <a:spcAft>
                          <a:spcPts val="0"/>
                        </a:spcAft>
                        <a:buNone/>
                      </a:pPr>
                      <a:r>
                        <a:rPr b="1" lang="en-GB"/>
                        <a:t>Percentage</a:t>
                      </a:r>
                      <a:endParaRPr b="1"/>
                    </a:p>
                  </a:txBody>
                  <a:tcPr marT="91425" marB="91425" marR="91425" marL="91425"/>
                </a:tc>
              </a:tr>
              <a:tr h="380375">
                <a:tc>
                  <a:txBody>
                    <a:bodyPr/>
                    <a:lstStyle/>
                    <a:p>
                      <a:pPr indent="0" lvl="0" marL="0" rtl="0" algn="l">
                        <a:spcBef>
                          <a:spcPts val="0"/>
                        </a:spcBef>
                        <a:spcAft>
                          <a:spcPts val="0"/>
                        </a:spcAft>
                        <a:buNone/>
                      </a:pPr>
                      <a:r>
                        <a:rPr lang="en-GB"/>
                        <a:t>Test</a:t>
                      </a:r>
                      <a:endParaRPr/>
                    </a:p>
                  </a:txBody>
                  <a:tcPr marT="91425" marB="91425" marR="91425" marL="91425"/>
                </a:tc>
                <a:tc>
                  <a:txBody>
                    <a:bodyPr/>
                    <a:lstStyle/>
                    <a:p>
                      <a:pPr indent="0" lvl="0" marL="0" rtl="0" algn="l">
                        <a:spcBef>
                          <a:spcPts val="0"/>
                        </a:spcBef>
                        <a:spcAft>
                          <a:spcPts val="0"/>
                        </a:spcAft>
                        <a:buNone/>
                      </a:pPr>
                      <a:r>
                        <a:rPr lang="en-GB"/>
                        <a:t>430</a:t>
                      </a:r>
                      <a:endParaRPr/>
                    </a:p>
                  </a:txBody>
                  <a:tcPr marT="91425" marB="91425" marR="91425" marL="91425"/>
                </a:tc>
                <a:tc>
                  <a:txBody>
                    <a:bodyPr/>
                    <a:lstStyle/>
                    <a:p>
                      <a:pPr indent="0" lvl="0" marL="0" rtl="0" algn="l">
                        <a:spcBef>
                          <a:spcPts val="0"/>
                        </a:spcBef>
                        <a:spcAft>
                          <a:spcPts val="0"/>
                        </a:spcAft>
                        <a:buNone/>
                      </a:pPr>
                      <a:r>
                        <a:rPr lang="en-GB"/>
                        <a:t>87%</a:t>
                      </a:r>
                      <a:endParaRPr/>
                    </a:p>
                  </a:txBody>
                  <a:tcPr marT="91425" marB="91425" marR="91425" marL="91425"/>
                </a:tc>
              </a:tr>
              <a:tr h="380375">
                <a:tc>
                  <a:txBody>
                    <a:bodyPr/>
                    <a:lstStyle/>
                    <a:p>
                      <a:pPr indent="0" lvl="0" marL="0" rtl="0" algn="l">
                        <a:spcBef>
                          <a:spcPts val="0"/>
                        </a:spcBef>
                        <a:spcAft>
                          <a:spcPts val="0"/>
                        </a:spcAft>
                        <a:buNone/>
                      </a:pPr>
                      <a:r>
                        <a:rPr lang="en-GB"/>
                        <a:t>Validation</a:t>
                      </a:r>
                      <a:endParaRPr/>
                    </a:p>
                  </a:txBody>
                  <a:tcPr marT="91425" marB="91425" marR="91425" marL="91425"/>
                </a:tc>
                <a:tc>
                  <a:txBody>
                    <a:bodyPr/>
                    <a:lstStyle/>
                    <a:p>
                      <a:pPr indent="0" lvl="0" marL="0" rtl="0" algn="l">
                        <a:spcBef>
                          <a:spcPts val="0"/>
                        </a:spcBef>
                        <a:spcAft>
                          <a:spcPts val="0"/>
                        </a:spcAft>
                        <a:buNone/>
                      </a:pPr>
                      <a:r>
                        <a:rPr lang="en-GB"/>
                        <a:t>41</a:t>
                      </a:r>
                      <a:endParaRPr/>
                    </a:p>
                  </a:txBody>
                  <a:tcPr marT="91425" marB="91425" marR="91425" marL="91425"/>
                </a:tc>
                <a:tc>
                  <a:txBody>
                    <a:bodyPr/>
                    <a:lstStyle/>
                    <a:p>
                      <a:pPr indent="0" lvl="0" marL="0" rtl="0" algn="l">
                        <a:spcBef>
                          <a:spcPts val="0"/>
                        </a:spcBef>
                        <a:spcAft>
                          <a:spcPts val="0"/>
                        </a:spcAft>
                        <a:buNone/>
                      </a:pPr>
                      <a:r>
                        <a:rPr lang="en-GB"/>
                        <a:t>8%</a:t>
                      </a:r>
                      <a:endParaRPr/>
                    </a:p>
                  </a:txBody>
                  <a:tcPr marT="91425" marB="91425" marR="91425" marL="91425"/>
                </a:tc>
              </a:tr>
              <a:tr h="380375">
                <a:tc>
                  <a:txBody>
                    <a:bodyPr/>
                    <a:lstStyle/>
                    <a:p>
                      <a:pPr indent="0" lvl="0" marL="0" rtl="0" algn="l">
                        <a:spcBef>
                          <a:spcPts val="0"/>
                        </a:spcBef>
                        <a:spcAft>
                          <a:spcPts val="0"/>
                        </a:spcAft>
                        <a:buNone/>
                      </a:pPr>
                      <a:r>
                        <a:rPr lang="en-GB"/>
                        <a:t>Test</a:t>
                      </a:r>
                      <a:endParaRPr/>
                    </a:p>
                  </a:txBody>
                  <a:tcPr marT="91425" marB="91425" marR="91425" marL="91425"/>
                </a:tc>
                <a:tc>
                  <a:txBody>
                    <a:bodyPr/>
                    <a:lstStyle/>
                    <a:p>
                      <a:pPr indent="0" lvl="0" marL="0" rtl="0" algn="l">
                        <a:spcBef>
                          <a:spcPts val="0"/>
                        </a:spcBef>
                        <a:spcAft>
                          <a:spcPts val="0"/>
                        </a:spcAft>
                        <a:buNone/>
                      </a:pPr>
                      <a:r>
                        <a:rPr lang="en-GB"/>
                        <a:t>26</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r>
            </a:tbl>
          </a:graphicData>
        </a:graphic>
      </p:graphicFrame>
      <p:sp>
        <p:nvSpPr>
          <p:cNvPr id="105" name="Google Shape;105;p19"/>
          <p:cNvSpPr txBox="1"/>
          <p:nvPr/>
        </p:nvSpPr>
        <p:spPr>
          <a:xfrm>
            <a:off x="6593500" y="2112225"/>
            <a:ext cx="21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Ripen</a:t>
            </a:r>
            <a:r>
              <a:rPr b="1" lang="en-GB"/>
              <a:t> Guava</a:t>
            </a:r>
            <a:endParaRPr b="1"/>
          </a:p>
        </p:txBody>
      </p:sp>
      <p:sp>
        <p:nvSpPr>
          <p:cNvPr id="106" name="Google Shape;106;p19"/>
          <p:cNvSpPr txBox="1"/>
          <p:nvPr/>
        </p:nvSpPr>
        <p:spPr>
          <a:xfrm>
            <a:off x="6543388" y="4506300"/>
            <a:ext cx="21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Unripe </a:t>
            </a:r>
            <a:r>
              <a:rPr b="1" lang="en-GB"/>
              <a:t>Guava</a:t>
            </a:r>
            <a:endParaRPr b="1"/>
          </a:p>
        </p:txBody>
      </p:sp>
      <p:sp>
        <p:nvSpPr>
          <p:cNvPr id="107" name="Google Shape;107;p19"/>
          <p:cNvSpPr txBox="1"/>
          <p:nvPr/>
        </p:nvSpPr>
        <p:spPr>
          <a:xfrm>
            <a:off x="4299600" y="4743300"/>
            <a:ext cx="48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Dataset :https:</a:t>
            </a:r>
            <a:r>
              <a:rPr lang="en-GB">
                <a:solidFill>
                  <a:schemeClr val="accent1"/>
                </a:solidFill>
              </a:rPr>
              <a:t>//data.mendeley.com/datasets/5kptnn7ycr/1</a:t>
            </a:r>
            <a:endParaRPr>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Performance Matrix</a:t>
            </a:r>
            <a:endParaRPr/>
          </a:p>
        </p:txBody>
      </p:sp>
      <p:sp>
        <p:nvSpPr>
          <p:cNvPr id="113" name="Google Shape;113;p20"/>
          <p:cNvSpPr txBox="1"/>
          <p:nvPr>
            <p:ph idx="1" type="body"/>
          </p:nvPr>
        </p:nvSpPr>
        <p:spPr>
          <a:xfrm>
            <a:off x="311700" y="1495375"/>
            <a:ext cx="5774100" cy="2601600"/>
          </a:xfrm>
          <a:prstGeom prst="rect">
            <a:avLst/>
          </a:prstGeom>
        </p:spPr>
        <p:txBody>
          <a:bodyPr anchorCtr="0" anchor="t" bIns="91425" lIns="91425" spcFirstLastPara="1" rIns="91425" wrap="square" tIns="91425">
            <a:normAutofit/>
          </a:bodyPr>
          <a:lstStyle/>
          <a:p>
            <a:pPr indent="-323850" lvl="0" marL="457200" rtl="0" algn="l">
              <a:spcBef>
                <a:spcPts val="1500"/>
              </a:spcBef>
              <a:spcAft>
                <a:spcPts val="0"/>
              </a:spcAft>
              <a:buClr>
                <a:schemeClr val="dk1"/>
              </a:buClr>
              <a:buSzPts val="1500"/>
              <a:buFont typeface="Roboto"/>
              <a:buChar char="●"/>
            </a:pPr>
            <a:r>
              <a:rPr b="1" lang="en-GB" sz="1500">
                <a:solidFill>
                  <a:schemeClr val="dk1"/>
                </a:solidFill>
                <a:highlight>
                  <a:schemeClr val="lt1"/>
                </a:highlight>
                <a:latin typeface="Roboto"/>
                <a:ea typeface="Roboto"/>
                <a:cs typeface="Roboto"/>
                <a:sym typeface="Roboto"/>
              </a:rPr>
              <a:t>F1 SCORE</a:t>
            </a:r>
            <a:r>
              <a:rPr lang="en-GB" sz="1500">
                <a:solidFill>
                  <a:schemeClr val="dk1"/>
                </a:solidFill>
                <a:highlight>
                  <a:schemeClr val="lt1"/>
                </a:highlight>
                <a:latin typeface="Roboto"/>
                <a:ea typeface="Roboto"/>
                <a:cs typeface="Roboto"/>
                <a:sym typeface="Roboto"/>
              </a:rPr>
              <a:t>= 2 * (precision * recall) / (precision + recall)</a:t>
            </a:r>
            <a:endParaRPr sz="1500">
              <a:solidFill>
                <a:schemeClr val="dk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500">
              <a:solidFill>
                <a:schemeClr val="dk1"/>
              </a:solidFill>
              <a:highlight>
                <a:schemeClr val="lt1"/>
              </a:highlight>
              <a:latin typeface="Roboto"/>
              <a:ea typeface="Roboto"/>
              <a:cs typeface="Roboto"/>
              <a:sym typeface="Roboto"/>
            </a:endParaRPr>
          </a:p>
          <a:p>
            <a:pPr indent="-323850" lvl="0" marL="457200" rtl="0" algn="l">
              <a:spcBef>
                <a:spcPts val="1500"/>
              </a:spcBef>
              <a:spcAft>
                <a:spcPts val="0"/>
              </a:spcAft>
              <a:buClr>
                <a:schemeClr val="dk1"/>
              </a:buClr>
              <a:buSzPts val="1500"/>
              <a:buFont typeface="Roboto"/>
              <a:buChar char="●"/>
            </a:pPr>
            <a:r>
              <a:rPr b="1" lang="en-GB" sz="1500">
                <a:solidFill>
                  <a:schemeClr val="dk1"/>
                </a:solidFill>
                <a:highlight>
                  <a:schemeClr val="lt1"/>
                </a:highlight>
                <a:latin typeface="Roboto"/>
                <a:ea typeface="Roboto"/>
                <a:cs typeface="Roboto"/>
                <a:sym typeface="Roboto"/>
              </a:rPr>
              <a:t>PRECISION</a:t>
            </a:r>
            <a:r>
              <a:rPr lang="en-GB" sz="1500">
                <a:solidFill>
                  <a:schemeClr val="dk1"/>
                </a:solidFill>
                <a:highlight>
                  <a:schemeClr val="lt1"/>
                </a:highlight>
                <a:latin typeface="Roboto"/>
                <a:ea typeface="Roboto"/>
                <a:cs typeface="Roboto"/>
                <a:sym typeface="Roboto"/>
              </a:rPr>
              <a:t>= true positives /(true positives + false positives)</a:t>
            </a:r>
            <a:endParaRPr sz="1500">
              <a:solidFill>
                <a:schemeClr val="dk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500">
              <a:solidFill>
                <a:schemeClr val="dk1"/>
              </a:solidFill>
              <a:highlight>
                <a:schemeClr val="lt1"/>
              </a:highlight>
              <a:latin typeface="Roboto"/>
              <a:ea typeface="Roboto"/>
              <a:cs typeface="Roboto"/>
              <a:sym typeface="Roboto"/>
            </a:endParaRPr>
          </a:p>
          <a:p>
            <a:pPr indent="-323850" lvl="0" marL="457200" rtl="0" algn="l">
              <a:spcBef>
                <a:spcPts val="1500"/>
              </a:spcBef>
              <a:spcAft>
                <a:spcPts val="0"/>
              </a:spcAft>
              <a:buClr>
                <a:schemeClr val="dk1"/>
              </a:buClr>
              <a:buSzPts val="1500"/>
              <a:buFont typeface="Roboto"/>
              <a:buChar char="●"/>
            </a:pPr>
            <a:r>
              <a:rPr b="1" lang="en-GB" sz="1500">
                <a:solidFill>
                  <a:schemeClr val="dk1"/>
                </a:solidFill>
                <a:highlight>
                  <a:schemeClr val="lt1"/>
                </a:highlight>
                <a:latin typeface="Roboto"/>
                <a:ea typeface="Roboto"/>
                <a:cs typeface="Roboto"/>
                <a:sym typeface="Roboto"/>
              </a:rPr>
              <a:t>RECALL</a:t>
            </a:r>
            <a:r>
              <a:rPr lang="en-GB" sz="1500">
                <a:solidFill>
                  <a:schemeClr val="dk1"/>
                </a:solidFill>
                <a:highlight>
                  <a:schemeClr val="lt1"/>
                </a:highlight>
                <a:latin typeface="Roboto"/>
                <a:ea typeface="Roboto"/>
                <a:cs typeface="Roboto"/>
                <a:sym typeface="Roboto"/>
              </a:rPr>
              <a:t> = true positives / (true positives + false negatives)</a:t>
            </a:r>
            <a:endParaRPr sz="2000"/>
          </a:p>
        </p:txBody>
      </p:sp>
      <p:pic>
        <p:nvPicPr>
          <p:cNvPr id="114" name="Google Shape;114;p20"/>
          <p:cNvPicPr preferRelativeResize="0"/>
          <p:nvPr/>
        </p:nvPicPr>
        <p:blipFill>
          <a:blip r:embed="rId3">
            <a:alphaModFix/>
          </a:blip>
          <a:stretch>
            <a:fillRect/>
          </a:stretch>
        </p:blipFill>
        <p:spPr>
          <a:xfrm>
            <a:off x="5942125" y="1232225"/>
            <a:ext cx="3086100" cy="2676825"/>
          </a:xfrm>
          <a:prstGeom prst="rect">
            <a:avLst/>
          </a:prstGeom>
          <a:noFill/>
          <a:ln>
            <a:noFill/>
          </a:ln>
        </p:spPr>
      </p:pic>
      <p:sp>
        <p:nvSpPr>
          <p:cNvPr id="115" name="Google Shape;115;p20"/>
          <p:cNvSpPr txBox="1"/>
          <p:nvPr/>
        </p:nvSpPr>
        <p:spPr>
          <a:xfrm>
            <a:off x="6108050" y="3831625"/>
            <a:ext cx="27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Confusion</a:t>
            </a:r>
            <a:r>
              <a:rPr b="1" lang="en-GB"/>
              <a:t> Matrix</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574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CONFUSION MATRIX</a:t>
            </a:r>
            <a:endParaRPr/>
          </a:p>
        </p:txBody>
      </p:sp>
      <p:pic>
        <p:nvPicPr>
          <p:cNvPr id="121" name="Google Shape;121;p21"/>
          <p:cNvPicPr preferRelativeResize="0"/>
          <p:nvPr/>
        </p:nvPicPr>
        <p:blipFill>
          <a:blip r:embed="rId3">
            <a:alphaModFix/>
          </a:blip>
          <a:stretch>
            <a:fillRect/>
          </a:stretch>
        </p:blipFill>
        <p:spPr>
          <a:xfrm>
            <a:off x="1697875" y="730150"/>
            <a:ext cx="5478067" cy="410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